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4387C6B8-238E-40CB-9F63-0FF58AA40E63}" type="datetimeFigureOut">
              <a:rPr lang="ar-IQ" smtClean="0"/>
              <a:pPr/>
              <a:t>15/07/1439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20E5B6B-3733-4E34-B8A9-FAA1EF03A643}"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387C6B8-238E-40CB-9F63-0FF58AA40E63}" type="datetimeFigureOut">
              <a:rPr lang="ar-IQ" smtClean="0"/>
              <a:pPr/>
              <a:t>15/07/1439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20E5B6B-3733-4E34-B8A9-FAA1EF03A643}"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387C6B8-238E-40CB-9F63-0FF58AA40E63}" type="datetimeFigureOut">
              <a:rPr lang="ar-IQ" smtClean="0"/>
              <a:pPr/>
              <a:t>15/07/1439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20E5B6B-3733-4E34-B8A9-FAA1EF03A643}"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387C6B8-238E-40CB-9F63-0FF58AA40E63}" type="datetimeFigureOut">
              <a:rPr lang="ar-IQ" smtClean="0"/>
              <a:pPr/>
              <a:t>15/07/1439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20E5B6B-3733-4E34-B8A9-FAA1EF03A643}"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87C6B8-238E-40CB-9F63-0FF58AA40E63}" type="datetimeFigureOut">
              <a:rPr lang="ar-IQ" smtClean="0"/>
              <a:pPr/>
              <a:t>15/07/1439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20E5B6B-3733-4E34-B8A9-FAA1EF03A643}"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4387C6B8-238E-40CB-9F63-0FF58AA40E63}" type="datetimeFigureOut">
              <a:rPr lang="ar-IQ" smtClean="0"/>
              <a:pPr/>
              <a:t>15/07/1439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20E5B6B-3733-4E34-B8A9-FAA1EF03A643}"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4387C6B8-238E-40CB-9F63-0FF58AA40E63}" type="datetimeFigureOut">
              <a:rPr lang="ar-IQ" smtClean="0"/>
              <a:pPr/>
              <a:t>15/07/1439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20E5B6B-3733-4E34-B8A9-FAA1EF03A643}"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4387C6B8-238E-40CB-9F63-0FF58AA40E63}" type="datetimeFigureOut">
              <a:rPr lang="ar-IQ" smtClean="0"/>
              <a:pPr/>
              <a:t>15/07/1439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20E5B6B-3733-4E34-B8A9-FAA1EF03A643}"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87C6B8-238E-40CB-9F63-0FF58AA40E63}" type="datetimeFigureOut">
              <a:rPr lang="ar-IQ" smtClean="0"/>
              <a:pPr/>
              <a:t>15/07/1439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20E5B6B-3733-4E34-B8A9-FAA1EF03A643}"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87C6B8-238E-40CB-9F63-0FF58AA40E63}" type="datetimeFigureOut">
              <a:rPr lang="ar-IQ" smtClean="0"/>
              <a:pPr/>
              <a:t>15/07/1439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20E5B6B-3733-4E34-B8A9-FAA1EF03A643}"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87C6B8-238E-40CB-9F63-0FF58AA40E63}" type="datetimeFigureOut">
              <a:rPr lang="ar-IQ" smtClean="0"/>
              <a:pPr/>
              <a:t>15/07/1439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20E5B6B-3733-4E34-B8A9-FAA1EF03A643}"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387C6B8-238E-40CB-9F63-0FF58AA40E63}" type="datetimeFigureOut">
              <a:rPr lang="ar-IQ" smtClean="0"/>
              <a:pPr/>
              <a:t>15/07/1439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20E5B6B-3733-4E34-B8A9-FAA1EF03A643}"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odreads.com/questions/179695-how-did-john-steinbeck-s-personal" TargetMode="External"/><Relationship Id="rId2" Type="http://schemas.openxmlformats.org/officeDocument/2006/relationships/hyperlink" Target="https://www.goodreads.com/author/show/585.John_Steinbec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goodreads.com/author/show/585.John_Steinbec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oodreads.com/author/show/585.John_Steinbec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parknotes.com/lit/grapesofwrath/character/tom-joa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parknotes.com/lit/grapesofwrath/character/rose-of-shar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parknotes.com/lit/grapesofwrath/character/ma-joa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9"/>
            <a:ext cx="8136904" cy="1296144"/>
          </a:xfrm>
        </p:spPr>
        <p:txBody>
          <a:bodyPr>
            <a:noAutofit/>
          </a:bodyPr>
          <a:lstStyle/>
          <a:p>
            <a:r>
              <a:rPr lang="en-US" sz="3200" b="1" dirty="0" smtClean="0"/>
              <a:t>The Grapes of Wrath </a:t>
            </a:r>
            <a:br>
              <a:rPr lang="en-US" sz="3200" b="1" dirty="0" smtClean="0"/>
            </a:br>
            <a:r>
              <a:rPr lang="en-US" sz="3200" dirty="0" smtClean="0"/>
              <a:t> </a:t>
            </a:r>
            <a:r>
              <a:rPr lang="en-US" sz="3200" dirty="0" smtClean="0">
                <a:hlinkClick r:id="rId2"/>
              </a:rPr>
              <a:t>John Steinbeck</a:t>
            </a:r>
            <a:r>
              <a:rPr lang="en-US" sz="3200" dirty="0" smtClean="0"/>
              <a:t> </a:t>
            </a:r>
            <a:br>
              <a:rPr lang="en-US" sz="3200" dirty="0" smtClean="0"/>
            </a:br>
            <a:endParaRPr lang="ar-IQ" sz="3200" dirty="0"/>
          </a:p>
        </p:txBody>
      </p:sp>
      <p:sp>
        <p:nvSpPr>
          <p:cNvPr id="3" name="Subtitle 2"/>
          <p:cNvSpPr>
            <a:spLocks noGrp="1"/>
          </p:cNvSpPr>
          <p:nvPr>
            <p:ph type="subTitle" idx="1"/>
          </p:nvPr>
        </p:nvSpPr>
        <p:spPr>
          <a:xfrm>
            <a:off x="611560" y="1412776"/>
            <a:ext cx="8136904" cy="4824536"/>
          </a:xfrm>
        </p:spPr>
        <p:txBody>
          <a:bodyPr>
            <a:noAutofit/>
          </a:bodyPr>
          <a:lstStyle/>
          <a:p>
            <a:pPr algn="just" rtl="0"/>
            <a:r>
              <a:rPr lang="en-US" sz="2000" b="1" dirty="0" smtClean="0"/>
              <a:t>. First published in 1939, Steinbeck’s Pulitzer Prize winning epic of the Great Depression chronicles the Dust Bowl migration of the 1930s and tells the story of one Oklahoma farm family, the </a:t>
            </a:r>
            <a:r>
              <a:rPr lang="en-US" sz="2000" b="1" dirty="0" err="1" smtClean="0"/>
              <a:t>Joads</a:t>
            </a:r>
            <a:r>
              <a:rPr lang="en-US" sz="2000" b="1" dirty="0" smtClean="0"/>
              <a:t>, driven from their homestead and forced to travel west to the promised land of California. </a:t>
            </a:r>
          </a:p>
          <a:p>
            <a:pPr algn="just" rtl="0"/>
            <a:r>
              <a:rPr lang="en-US" sz="2000" b="1" dirty="0" smtClean="0"/>
              <a:t>. It tackles human dignity and moral vision of living in at least moderate level of living. </a:t>
            </a:r>
          </a:p>
          <a:p>
            <a:pPr algn="just" rtl="0"/>
            <a:r>
              <a:rPr lang="en-US" sz="2000" b="1" dirty="0" smtClean="0"/>
              <a:t>. A portrait of the conflict between the powerful and the powerless, of one man’s fierce reaction to injustice, and of one woman’s stoical strength, the novel captures the horrors of the Great Depression and </a:t>
            </a:r>
            <a:r>
              <a:rPr lang="en-US" sz="2000" b="1" dirty="0" smtClean="0"/>
              <a:t>achievements of </a:t>
            </a:r>
            <a:r>
              <a:rPr lang="en-US" sz="2000" b="1" dirty="0" smtClean="0"/>
              <a:t> </a:t>
            </a:r>
            <a:r>
              <a:rPr lang="en-US" sz="2000" b="1" dirty="0" smtClean="0"/>
              <a:t>the very nature of equality and justice in America.</a:t>
            </a:r>
          </a:p>
          <a:p>
            <a:pPr algn="just" rtl="0"/>
            <a:r>
              <a:rPr lang="en-US" sz="2000" b="1" dirty="0" smtClean="0">
                <a:solidFill>
                  <a:schemeClr val="tx1">
                    <a:lumMod val="50000"/>
                    <a:lumOff val="50000"/>
                  </a:schemeClr>
                </a:solidFill>
              </a:rPr>
              <a:t>. </a:t>
            </a:r>
            <a:r>
              <a:rPr lang="en-US" sz="2000" b="1" u="sng" dirty="0" smtClean="0">
                <a:solidFill>
                  <a:schemeClr val="tx1">
                    <a:lumMod val="50000"/>
                    <a:lumOff val="50000"/>
                  </a:schemeClr>
                </a:solidFill>
                <a:hlinkClick r:id="rId3"/>
              </a:rPr>
              <a:t>How did John Steinbeck's personal experience with the Great Depression and the Dust Bowl migration influence his portrayal of these events in the Grapes of Wrath? Does the book accurately depict the political and economic situations of the </a:t>
            </a:r>
            <a:r>
              <a:rPr lang="en-US" sz="2000" b="1" u="sng" dirty="0" smtClean="0">
                <a:solidFill>
                  <a:schemeClr val="tx1"/>
                </a:solidFill>
                <a:hlinkClick r:id="rId3"/>
              </a:rPr>
              <a:t>time</a:t>
            </a:r>
            <a:r>
              <a:rPr lang="en-US" sz="2000" b="1" u="sng" dirty="0" smtClean="0">
                <a:solidFill>
                  <a:schemeClr val="tx1">
                    <a:lumMod val="50000"/>
                    <a:lumOff val="50000"/>
                  </a:schemeClr>
                </a:solidFill>
                <a:hlinkClick r:id="rId3"/>
              </a:rPr>
              <a:t> or is there bias?</a:t>
            </a:r>
            <a:endParaRPr lang="en-US" sz="2000" b="1" u="sng" dirty="0" smtClean="0">
              <a:solidFill>
                <a:schemeClr val="tx1">
                  <a:lumMod val="50000"/>
                  <a:lumOff val="50000"/>
                </a:schemeClr>
              </a:solidFill>
            </a:endParaRPr>
          </a:p>
          <a:p>
            <a:pPr algn="just" rtl="0"/>
            <a:r>
              <a:rPr lang="en-US" sz="2000" b="1" dirty="0" smtClean="0">
                <a:solidFill>
                  <a:schemeClr val="tx1">
                    <a:lumMod val="50000"/>
                    <a:lumOff val="50000"/>
                  </a:schemeClr>
                </a:solidFill>
              </a:rPr>
              <a:t>. </a:t>
            </a:r>
            <a:endParaRPr lang="ar-IQ" sz="2000" b="1" dirty="0">
              <a:solidFill>
                <a:schemeClr val="tx1">
                  <a:lumMod val="50000"/>
                  <a:lumOff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08912" cy="1268760"/>
          </a:xfrm>
        </p:spPr>
        <p:txBody>
          <a:bodyPr>
            <a:normAutofit fontScale="90000"/>
          </a:bodyPr>
          <a:lstStyle/>
          <a:p>
            <a:pPr rtl="0"/>
            <a:r>
              <a:rPr lang="en-US" b="1" dirty="0" smtClean="0"/>
              <a:t>The Grapes of Wrath </a:t>
            </a:r>
            <a:br>
              <a:rPr lang="en-US" b="1" dirty="0" smtClean="0"/>
            </a:br>
            <a:r>
              <a:rPr lang="en-US" dirty="0" smtClean="0"/>
              <a:t> </a:t>
            </a:r>
            <a:r>
              <a:rPr lang="en-US" dirty="0" smtClean="0">
                <a:hlinkClick r:id="rId2"/>
              </a:rPr>
              <a:t>John Steinbeck</a:t>
            </a:r>
            <a:endParaRPr lang="ar-IQ" dirty="0"/>
          </a:p>
        </p:txBody>
      </p:sp>
      <p:sp>
        <p:nvSpPr>
          <p:cNvPr id="3" name="Content Placeholder 2"/>
          <p:cNvSpPr>
            <a:spLocks noGrp="1"/>
          </p:cNvSpPr>
          <p:nvPr>
            <p:ph idx="1"/>
          </p:nvPr>
        </p:nvSpPr>
        <p:spPr/>
        <p:txBody>
          <a:bodyPr>
            <a:noAutofit/>
          </a:bodyPr>
          <a:lstStyle/>
          <a:p>
            <a:pPr algn="just" rtl="0"/>
            <a:r>
              <a:rPr lang="en-US" sz="1600" dirty="0"/>
              <a:t>demonstrated by the rise of fascism in depression-torn </a:t>
            </a:r>
            <a:r>
              <a:rPr lang="en-US" sz="1600" dirty="0" smtClean="0"/>
              <a:t>Europe and America.</a:t>
            </a:r>
          </a:p>
          <a:p>
            <a:pPr algn="just" rtl="0"/>
            <a:r>
              <a:rPr lang="en-US" sz="1600" dirty="0"/>
              <a:t>For all that, 15 million unemployed Americans in 1932 had scant perspective about the recovery that would eventually make their nation the world’s wealthiest and most powerful. President Roosevelt’s famous phrase—“the only thing we have to fear is fear </a:t>
            </a:r>
            <a:r>
              <a:rPr lang="en-US" sz="1600" dirty="0" smtClean="0"/>
              <a:t>itself.</a:t>
            </a:r>
          </a:p>
          <a:p>
            <a:pPr algn="l" rtl="0"/>
            <a:r>
              <a:rPr lang="en-US" sz="1600" dirty="0"/>
              <a:t>The story of the Great Depression, on the other hand, extends far beyond the perspective of any novelist, no matter how great he or she is. Novels have a timeless aesthetic and psychological </a:t>
            </a:r>
            <a:r>
              <a:rPr lang="en-US" sz="1600" dirty="0" smtClean="0"/>
              <a:t>resonance (echo) </a:t>
            </a:r>
            <a:r>
              <a:rPr lang="en-US" sz="1600" dirty="0"/>
              <a:t>in addition to their significance as historical documents.</a:t>
            </a:r>
          </a:p>
          <a:p>
            <a:pPr algn="l" rtl="0"/>
            <a:r>
              <a:rPr lang="en-US" sz="1600" dirty="0"/>
              <a:t>The novels in this series are extraordinarily well-placed windows from which to observe and understand the impact of the Depression on so many Americans. Novels dramatize the widely diverse ways that people coped with disaster; they can be viewed as fictional </a:t>
            </a:r>
            <a:r>
              <a:rPr lang="en-US" sz="1600" dirty="0" smtClean="0"/>
              <a:t>therapies (treatment) </a:t>
            </a:r>
            <a:r>
              <a:rPr lang="en-US" sz="1600" dirty="0"/>
              <a:t>for a </a:t>
            </a:r>
            <a:r>
              <a:rPr lang="en-US" sz="1600" dirty="0" smtClean="0"/>
              <a:t>virulent (bad) </a:t>
            </a:r>
            <a:r>
              <a:rPr lang="en-US" sz="1600" dirty="0"/>
              <a:t>economic sickness. Some of our writers are made hopeful by a vision of social solidarity among Americans of traditionally antagonistic race and class. Others see tragedy in the symbolic exhaustion of heroism in figures who in any earlier period would have embodied an inexhaustible American optimism</a:t>
            </a:r>
            <a:r>
              <a:rPr lang="en-US" sz="1600" dirty="0" smtClean="0"/>
              <a:t>.</a:t>
            </a:r>
            <a:r>
              <a:rPr lang="en-US" sz="1600" dirty="0"/>
              <a:t> they transport their readers into an age of anxiety, struggle, defeat, and despair; yet through it all, the fictional—and the actual—Americans managed to endure. As Margaret Mitchell’s Scarlett O’Hara so famously put it: “After all, tomorrow is another day.”</a:t>
            </a:r>
            <a:endParaRPr lang="en-US" sz="1600" dirty="0" smtClean="0"/>
          </a:p>
          <a:p>
            <a:pPr algn="l" rtl="0"/>
            <a:endParaRPr lang="en-US" sz="1600" dirty="0"/>
          </a:p>
          <a:p>
            <a:pPr algn="just" rtl="0"/>
            <a:endParaRPr lang="ar-IQ"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Grapes of Wrath </a:t>
            </a:r>
            <a:br>
              <a:rPr lang="en-US" b="1" dirty="0" smtClean="0"/>
            </a:br>
            <a:r>
              <a:rPr lang="en-US" dirty="0" smtClean="0"/>
              <a:t> </a:t>
            </a:r>
            <a:r>
              <a:rPr lang="en-US" dirty="0" smtClean="0">
                <a:hlinkClick r:id="rId2"/>
              </a:rPr>
              <a:t>John Steinbeck</a:t>
            </a:r>
            <a:endParaRPr lang="ar-IQ" dirty="0"/>
          </a:p>
        </p:txBody>
      </p:sp>
      <p:sp>
        <p:nvSpPr>
          <p:cNvPr id="3" name="Content Placeholder 2"/>
          <p:cNvSpPr>
            <a:spLocks noGrp="1"/>
          </p:cNvSpPr>
          <p:nvPr>
            <p:ph idx="1"/>
          </p:nvPr>
        </p:nvSpPr>
        <p:spPr/>
        <p:txBody>
          <a:bodyPr>
            <a:normAutofit fontScale="92500" lnSpcReduction="20000"/>
          </a:bodyPr>
          <a:lstStyle/>
          <a:p>
            <a:pPr algn="just" rtl="0"/>
            <a:r>
              <a:rPr lang="en-US" dirty="0" smtClean="0"/>
              <a:t>As unemployment reached an all time high in 1933, this decade, sandwiched between the roaring twenties and World War II, left little to be highlighted other than the dismal consequences of the Great Depression. From failed farmers to discouraged businessmen to working mothers to displaced children, the Depression between 1929 and 1939 invaded homes across the nation. Twenty-five percent of the country was unemployed at the peak of the Depression in 1933 while even more just barely made ends meet.</a:t>
            </a:r>
          </a:p>
          <a:p>
            <a:pPr algn="just" rtl="0"/>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850106"/>
          </a:xfrm>
        </p:spPr>
        <p:txBody>
          <a:bodyPr/>
          <a:lstStyle/>
          <a:p>
            <a:r>
              <a:rPr lang="en-US" b="1" dirty="0" smtClean="0"/>
              <a:t>The Grapes of Wrath: themes</a:t>
            </a:r>
            <a:endParaRPr lang="ar-IQ" dirty="0"/>
          </a:p>
        </p:txBody>
      </p:sp>
      <p:sp>
        <p:nvSpPr>
          <p:cNvPr id="3" name="Content Placeholder 2"/>
          <p:cNvSpPr>
            <a:spLocks noGrp="1"/>
          </p:cNvSpPr>
          <p:nvPr>
            <p:ph idx="1"/>
          </p:nvPr>
        </p:nvSpPr>
        <p:spPr>
          <a:xfrm>
            <a:off x="457200" y="1196752"/>
            <a:ext cx="8291264" cy="4929411"/>
          </a:xfrm>
        </p:spPr>
        <p:txBody>
          <a:bodyPr>
            <a:normAutofit fontScale="70000" lnSpcReduction="20000"/>
          </a:bodyPr>
          <a:lstStyle/>
          <a:p>
            <a:pPr algn="just" rtl="0"/>
            <a:r>
              <a:rPr lang="en-US" b="1" u="sng" dirty="0" smtClean="0"/>
              <a:t>Man’s Inhumanity to Man:</a:t>
            </a:r>
          </a:p>
          <a:p>
            <a:pPr algn="just" rtl="0"/>
            <a:r>
              <a:rPr lang="en-US" dirty="0" smtClean="0"/>
              <a:t>Steinbeck consistently and woefully points to the fact that the migrants’ great suffering is caused not by bad weather or mere misfortune but by their fellow human beings. Historical, social, and economic circumstances separate people into rich and poor, landowner and tenant, and the people in the dominant roles struggle viciously to preserve their positions.</a:t>
            </a:r>
          </a:p>
          <a:p>
            <a:pPr algn="just" rtl="0"/>
            <a:r>
              <a:rPr lang="en-US" dirty="0" smtClean="0"/>
              <a:t>Steinbeck portrays the state as the product of land-hungry squatters who took the land from Mexicans and, by working it and making it produce, rendered it their own. Now, generations later, the California landowners see this historical example as a threat, since they believe that the influx of migrant farmers might cause history to repeat itself. In order to protect themselves from such danger, the landowners create a system in which the migrants are treated like animals, shuffled(mixed) from one filthy(dirty) roadside camp to the next, denied livable wages, and forced to turn against their brethren simply to survive.</a:t>
            </a:r>
            <a:endParaRPr lang="en-US" b="1" u="sng" dirty="0" smtClean="0"/>
          </a:p>
          <a:p>
            <a:pPr algn="just" rtl="0">
              <a:buNone/>
            </a:pP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Grapes of Wrath: themes</a:t>
            </a:r>
            <a:endParaRPr lang="ar-IQ" dirty="0"/>
          </a:p>
        </p:txBody>
      </p:sp>
      <p:sp>
        <p:nvSpPr>
          <p:cNvPr id="3" name="Content Placeholder 2"/>
          <p:cNvSpPr>
            <a:spLocks noGrp="1"/>
          </p:cNvSpPr>
          <p:nvPr>
            <p:ph idx="1"/>
          </p:nvPr>
        </p:nvSpPr>
        <p:spPr>
          <a:xfrm>
            <a:off x="457200" y="1124744"/>
            <a:ext cx="8363272" cy="5472608"/>
          </a:xfrm>
        </p:spPr>
        <p:txBody>
          <a:bodyPr>
            <a:noAutofit/>
          </a:bodyPr>
          <a:lstStyle/>
          <a:p>
            <a:pPr algn="just" rtl="0"/>
            <a:r>
              <a:rPr lang="en-US" sz="2000" b="1" u="sng" dirty="0" smtClean="0"/>
              <a:t>The Saving Power of Family and Fellowship</a:t>
            </a:r>
            <a:endParaRPr lang="en-US" sz="2000" dirty="0" smtClean="0"/>
          </a:p>
          <a:p>
            <a:pPr algn="just" rtl="0"/>
            <a:r>
              <a:rPr lang="en-US" sz="2000" i="1" dirty="0" smtClean="0"/>
              <a:t>The Grapes of Wrath</a:t>
            </a:r>
            <a:r>
              <a:rPr lang="en-US" sz="2000" dirty="0" smtClean="0"/>
              <a:t> chronicles the story of two “families”: the </a:t>
            </a:r>
            <a:r>
              <a:rPr lang="en-US" sz="2000" dirty="0" err="1" smtClean="0"/>
              <a:t>Joads</a:t>
            </a:r>
            <a:r>
              <a:rPr lang="en-US" sz="2000" dirty="0" smtClean="0"/>
              <a:t> and the collective body of migrant workers. Although the </a:t>
            </a:r>
            <a:r>
              <a:rPr lang="en-US" sz="2000" dirty="0" err="1" smtClean="0"/>
              <a:t>Joads</a:t>
            </a:r>
            <a:r>
              <a:rPr lang="en-US" sz="2000" dirty="0" smtClean="0"/>
              <a:t> are joined by blood, the text argues that it is not their genetics but their loyalty and commitment to one another that establishes their true kinship. </a:t>
            </a:r>
          </a:p>
          <a:p>
            <a:pPr algn="just" rtl="0"/>
            <a:r>
              <a:rPr lang="en-US" sz="2000" dirty="0" smtClean="0"/>
              <a:t>In the migrant lifestyle portrayed in the book, the biological family unit, lacking a home to define its boundaries, quickly becomes a thing of the past, as life on the road demands that new connections and new kinships be formed. The reader witnesses this phenomenon at work when the </a:t>
            </a:r>
            <a:r>
              <a:rPr lang="en-US" sz="2000" dirty="0" err="1" smtClean="0"/>
              <a:t>Joads</a:t>
            </a:r>
            <a:r>
              <a:rPr lang="en-US" sz="2000" dirty="0" smtClean="0"/>
              <a:t> meet the Wilsons. In a remarkably short time, the two groups merge into one, sharing one another’s hardships and committing to one another’s survival. This merging takes place among the migrant community in general as well: “twenty families became one family, the children were the children of all. The loss of home became one loss, and the golden time in the West was one dream.” In the face of adversity, the livelihood of the migrants depends upon their union. As </a:t>
            </a:r>
            <a:r>
              <a:rPr lang="en-US" sz="2000" dirty="0" smtClean="0">
                <a:hlinkClick r:id="rId2"/>
              </a:rPr>
              <a:t>Tom</a:t>
            </a:r>
            <a:r>
              <a:rPr lang="en-US" sz="2000" dirty="0" smtClean="0"/>
              <a:t> eventually realizes, “his” people are </a:t>
            </a:r>
            <a:r>
              <a:rPr lang="en-US" sz="2000" i="1" dirty="0" smtClean="0"/>
              <a:t>all</a:t>
            </a:r>
            <a:r>
              <a:rPr lang="en-US" sz="2000" dirty="0" smtClean="0"/>
              <a:t> people.</a:t>
            </a:r>
            <a:endParaRPr lang="ar-IQ" sz="2000"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Grapes of Wrath: themes</a:t>
            </a:r>
            <a:endParaRPr lang="ar-IQ" dirty="0"/>
          </a:p>
        </p:txBody>
      </p:sp>
      <p:sp>
        <p:nvSpPr>
          <p:cNvPr id="3" name="Content Placeholder 2"/>
          <p:cNvSpPr>
            <a:spLocks noGrp="1"/>
          </p:cNvSpPr>
          <p:nvPr>
            <p:ph idx="1"/>
          </p:nvPr>
        </p:nvSpPr>
        <p:spPr>
          <a:xfrm>
            <a:off x="457200" y="1196752"/>
            <a:ext cx="8291264" cy="4929411"/>
          </a:xfrm>
        </p:spPr>
        <p:txBody>
          <a:bodyPr>
            <a:normAutofit fontScale="62500" lnSpcReduction="20000"/>
          </a:bodyPr>
          <a:lstStyle/>
          <a:p>
            <a:pPr algn="just" rtl="0"/>
            <a:r>
              <a:rPr lang="en-US" b="1" u="sng" dirty="0" smtClean="0"/>
              <a:t>The Dignity of Wrath</a:t>
            </a:r>
            <a:endParaRPr lang="en-US" dirty="0" smtClean="0"/>
          </a:p>
          <a:p>
            <a:pPr algn="just" rtl="0"/>
            <a:r>
              <a:rPr lang="en-US" dirty="0" smtClean="0"/>
              <a:t>The </a:t>
            </a:r>
            <a:r>
              <a:rPr lang="en-US" dirty="0" err="1" smtClean="0"/>
              <a:t>Joads</a:t>
            </a:r>
            <a:r>
              <a:rPr lang="en-US" dirty="0" smtClean="0"/>
              <a:t> stand as exemplary figures in their refusal to be broken by the circumstances that conspire against them. At every turn, Steinbeck seems intent on showing their dignity and honor; he emphasizes the importance of maintaining self-respect in order to survive spiritually.</a:t>
            </a:r>
          </a:p>
          <a:p>
            <a:pPr algn="just" rtl="0"/>
            <a:r>
              <a:rPr lang="en-US" dirty="0" smtClean="0"/>
              <a:t>Tom have left the family; </a:t>
            </a:r>
            <a:r>
              <a:rPr lang="en-US" dirty="0" smtClean="0">
                <a:hlinkClick r:id="rId2"/>
              </a:rPr>
              <a:t>Rose of Sharon</a:t>
            </a:r>
            <a:r>
              <a:rPr lang="en-US" dirty="0" smtClean="0"/>
              <a:t> gives birth to a stillborn baby; the family possesses neither food nor promise of work.</a:t>
            </a:r>
          </a:p>
          <a:p>
            <a:pPr algn="just" rtl="0"/>
            <a:r>
              <a:rPr lang="en-US" dirty="0" smtClean="0"/>
              <a:t>Steinbeck makes a clear connection in his novel between dignity and rage. As long as people maintain a sense of injustice—a sense of anger against those who seek to undercut their pride in themselves—they will never lose their dignity.</a:t>
            </a:r>
          </a:p>
          <a:p>
            <a:pPr algn="just" rtl="0"/>
            <a:r>
              <a:rPr lang="en-US" dirty="0" smtClean="0"/>
              <a:t>This notion receives particular reinforcement in Steinbeck’s images of the festering grapes of wrath in which the worker women, watching their husbands and brothers and sons, know that these men will remain strong “as long as fear [can] turn to wrath.” The women’s certainty is based on their understanding that the men’s wrath bespeaks their healthy sense of self-respect.</a:t>
            </a:r>
            <a:endParaRPr lang="ar-IQ"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Grapes of Wrath: themes</a:t>
            </a:r>
            <a:endParaRPr lang="ar-IQ" dirty="0"/>
          </a:p>
        </p:txBody>
      </p:sp>
      <p:sp>
        <p:nvSpPr>
          <p:cNvPr id="3" name="Content Placeholder 2"/>
          <p:cNvSpPr>
            <a:spLocks noGrp="1"/>
          </p:cNvSpPr>
          <p:nvPr>
            <p:ph idx="1"/>
          </p:nvPr>
        </p:nvSpPr>
        <p:spPr>
          <a:xfrm>
            <a:off x="457200" y="1268760"/>
            <a:ext cx="8291264" cy="4857403"/>
          </a:xfrm>
        </p:spPr>
        <p:txBody>
          <a:bodyPr>
            <a:normAutofit fontScale="70000" lnSpcReduction="20000"/>
          </a:bodyPr>
          <a:lstStyle/>
          <a:p>
            <a:pPr algn="just" rtl="0"/>
            <a:r>
              <a:rPr lang="en-US" b="1" u="sng" dirty="0" smtClean="0"/>
              <a:t>The Multiplying Effects of Selfishness and Altruism</a:t>
            </a:r>
            <a:endParaRPr lang="en-US" dirty="0" smtClean="0"/>
          </a:p>
          <a:p>
            <a:pPr algn="just" rtl="0"/>
            <a:r>
              <a:rPr lang="en-US" dirty="0" smtClean="0"/>
              <a:t>According to Steinbeck, many of the evils that plague the </a:t>
            </a:r>
            <a:r>
              <a:rPr lang="en-US" dirty="0" err="1" smtClean="0"/>
              <a:t>Joad</a:t>
            </a:r>
            <a:r>
              <a:rPr lang="en-US" dirty="0" smtClean="0"/>
              <a:t> family and the migrants stem from selfishness. Simple self-interest motivates the landowners and businessmen to sustain a system that sinks thousands of families into poverty.</a:t>
            </a:r>
          </a:p>
          <a:p>
            <a:pPr algn="just" rtl="0"/>
            <a:r>
              <a:rPr lang="en-US" dirty="0" smtClean="0"/>
              <a:t> In contrast to and in conflict with this policy of selfishness stands the migrants’ behavior toward one another. Aware that their livelihood and survival depend upon their devotion to the collective good, the migrants unite—sharing their dreams as well as their burdens—in order to survive. </a:t>
            </a:r>
          </a:p>
          <a:p>
            <a:pPr algn="just" rtl="0"/>
            <a:r>
              <a:rPr lang="en-US" dirty="0" smtClean="0"/>
              <a:t>Steinbeck constantly emphasizes self-interest and altruism as equal and opposite powers, evenly matched in their conflict with each other. Steinbeck presents both greed and generosity. </a:t>
            </a:r>
          </a:p>
          <a:p>
            <a:pPr algn="just" rtl="0"/>
            <a:r>
              <a:rPr lang="en-US" dirty="0" smtClean="0"/>
              <a:t> </a:t>
            </a:r>
            <a:r>
              <a:rPr lang="en-US" dirty="0" smtClean="0">
                <a:hlinkClick r:id="rId2"/>
              </a:rPr>
              <a:t>Ma</a:t>
            </a:r>
            <a:r>
              <a:rPr lang="en-US" dirty="0" smtClean="0"/>
              <a:t> assumes the responsibility of making decisions for the family.</a:t>
            </a:r>
            <a:endParaRPr lang="ar-IQ" u="sng"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1267</Words>
  <Application>Microsoft Office PowerPoint</Application>
  <PresentationFormat>On-screen Show (4:3)</PresentationFormat>
  <Paragraphs>33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The Grapes of Wrath   John Steinbeck  </vt:lpstr>
      <vt:lpstr>The Grapes of Wrath   John Steinbeck</vt:lpstr>
      <vt:lpstr>The Grapes of Wrath   John Steinbeck</vt:lpstr>
      <vt:lpstr>The Grapes of Wrath: themes</vt:lpstr>
      <vt:lpstr>The Grapes of Wrath: themes</vt:lpstr>
      <vt:lpstr>The Grapes of Wrath: themes</vt:lpstr>
      <vt:lpstr>The Grapes of Wrath: themes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Grapes of Wrath   John Steinbeck</dc:title>
  <dc:creator>al.nfoth</dc:creator>
  <cp:lastModifiedBy>al.nfoth</cp:lastModifiedBy>
  <cp:revision>26</cp:revision>
  <dcterms:created xsi:type="dcterms:W3CDTF">2018-03-30T15:05:45Z</dcterms:created>
  <dcterms:modified xsi:type="dcterms:W3CDTF">2018-03-31T19:44:18Z</dcterms:modified>
</cp:coreProperties>
</file>